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85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6" r:id="rId30"/>
    <p:sldId id="287" r:id="rId31"/>
    <p:sldId id="284" r:id="rId32"/>
    <p:sldId id="307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6" r:id="rId45"/>
    <p:sldId id="305" r:id="rId46"/>
    <p:sldId id="300" r:id="rId47"/>
    <p:sldId id="301" r:id="rId48"/>
    <p:sldId id="302" r:id="rId49"/>
    <p:sldId id="303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pPr/>
              <a:t>9/20/2025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9/20/2025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  <a:cs typeface="Arial" panose="020B0604020202020204" pitchFamily="34" charset="0"/>
              </a:rPr>
              <a:t>ShiftXpress</a:t>
            </a:r>
            <a:endParaRPr lang="en-IN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600200"/>
            <a:ext cx="10058400" cy="3628814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endParaRPr lang="en-US" sz="3300" dirty="0"/>
          </a:p>
          <a:p>
            <a:pPr marL="0" indent="0">
              <a:buNone/>
            </a:pPr>
            <a:r>
              <a:rPr lang="en-US" sz="3300" b="1" dirty="0"/>
              <a:t>T</a:t>
            </a:r>
            <a:r>
              <a:rPr lang="en-IN" sz="3300" b="1" dirty="0" err="1"/>
              <a:t>eam</a:t>
            </a:r>
            <a:r>
              <a:rPr lang="en-IN" sz="3300" b="1" dirty="0"/>
              <a:t> </a:t>
            </a:r>
            <a:r>
              <a:rPr lang="en-IN" sz="3300" b="1" dirty="0" smtClean="0"/>
              <a:t>Members :-</a:t>
            </a:r>
            <a:r>
              <a:rPr lang="en-IN" sz="3300" dirty="0" smtClean="0"/>
              <a:t>1. </a:t>
            </a:r>
            <a:r>
              <a:rPr lang="en-IN" sz="3300" dirty="0" err="1"/>
              <a:t>Dhara</a:t>
            </a:r>
            <a:r>
              <a:rPr lang="en-IN" sz="3300" dirty="0"/>
              <a:t> </a:t>
            </a:r>
            <a:r>
              <a:rPr lang="en-IN" sz="3300" dirty="0" err="1"/>
              <a:t>Bhanushali</a:t>
            </a:r>
            <a:r>
              <a:rPr lang="en-IN" sz="3300" dirty="0"/>
              <a:t>(1006)</a:t>
            </a:r>
          </a:p>
          <a:p>
            <a:pPr marL="0" indent="0">
              <a:buNone/>
            </a:pPr>
            <a:r>
              <a:rPr lang="en-IN" sz="3300" dirty="0"/>
              <a:t>                         </a:t>
            </a:r>
            <a:r>
              <a:rPr lang="en-IN" sz="3300" dirty="0" smtClean="0"/>
              <a:t>       2.Disha </a:t>
            </a:r>
            <a:r>
              <a:rPr lang="en-IN" sz="3300" dirty="0" err="1"/>
              <a:t>Bundela</a:t>
            </a:r>
            <a:r>
              <a:rPr lang="en-IN" sz="3300" dirty="0"/>
              <a:t> (1013) </a:t>
            </a:r>
          </a:p>
          <a:p>
            <a:pPr marL="0" indent="0">
              <a:buNone/>
            </a:pPr>
            <a:r>
              <a:rPr lang="en-IN" sz="3300" dirty="0"/>
              <a:t>                          </a:t>
            </a:r>
            <a:r>
              <a:rPr lang="en-IN" sz="3300" dirty="0" smtClean="0"/>
              <a:t>      3.Nensi </a:t>
            </a:r>
            <a:r>
              <a:rPr lang="en-IN" sz="3300" dirty="0" err="1"/>
              <a:t>Dobariya</a:t>
            </a:r>
            <a:r>
              <a:rPr lang="en-IN" sz="3300" dirty="0"/>
              <a:t> (1015)</a:t>
            </a:r>
          </a:p>
          <a:p>
            <a:pPr marL="0" indent="0">
              <a:buNone/>
            </a:pPr>
            <a:r>
              <a:rPr lang="en-IN" sz="3300" dirty="0"/>
              <a:t>                           </a:t>
            </a:r>
            <a:r>
              <a:rPr lang="en-IN" sz="3300" dirty="0" smtClean="0"/>
              <a:t>     4.Foram </a:t>
            </a:r>
            <a:r>
              <a:rPr lang="en-IN" sz="3300" dirty="0" err="1"/>
              <a:t>Maru</a:t>
            </a:r>
            <a:r>
              <a:rPr lang="en-IN" sz="3300" dirty="0"/>
              <a:t> (1016)</a:t>
            </a:r>
          </a:p>
          <a:p>
            <a:pPr marL="0" indent="0">
              <a:buNone/>
            </a:pPr>
            <a:r>
              <a:rPr lang="en-IN" sz="3300" dirty="0"/>
              <a:t>                           </a:t>
            </a:r>
            <a:r>
              <a:rPr lang="en-IN" sz="3300" dirty="0" smtClean="0"/>
              <a:t>     5.Palak </a:t>
            </a:r>
            <a:r>
              <a:rPr lang="en-IN" sz="3300" dirty="0"/>
              <a:t>Patel (1042) </a:t>
            </a:r>
          </a:p>
          <a:p>
            <a:pPr marL="0" indent="0">
              <a:buNone/>
            </a:pPr>
            <a:r>
              <a:rPr lang="en-IN" sz="3300" dirty="0"/>
              <a:t> </a:t>
            </a:r>
            <a:r>
              <a:rPr lang="en-IN" sz="3300" b="1" dirty="0"/>
              <a:t>Project Mentor </a:t>
            </a:r>
            <a:r>
              <a:rPr lang="en-IN" sz="3300" b="1" dirty="0" smtClean="0"/>
              <a:t>:- </a:t>
            </a:r>
            <a:r>
              <a:rPr lang="en-IN" sz="3300" b="1" dirty="0" err="1"/>
              <a:t>Prof.Javani</a:t>
            </a:r>
            <a:r>
              <a:rPr lang="en-IN" sz="3300" b="1" dirty="0"/>
              <a:t> Shah</a:t>
            </a:r>
            <a:r>
              <a:rPr lang="en-IN" sz="3300" dirty="0"/>
              <a:t>       </a:t>
            </a: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378394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Features:-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Centralized Control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Client Approval System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 smtClean="0"/>
              <a:t>Driver &amp; Vehicle </a:t>
            </a:r>
            <a:r>
              <a:rPr lang="en-IN" sz="2800" dirty="0"/>
              <a:t>Assignment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Digital Database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Error Reduction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User-Friendly Interface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</a:t>
            </a:r>
            <a:r>
              <a:rPr lang="en-IN" sz="2800" dirty="0" err="1"/>
              <a:t>ransparency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83501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Modules &amp; Sub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Modules:-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2800" dirty="0"/>
              <a:t>Admin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User Module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Booking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Payment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Zipcode</a:t>
            </a:r>
            <a:r>
              <a:rPr lang="en-US" sz="2800" dirty="0"/>
              <a:t> Module</a:t>
            </a:r>
            <a:endParaRPr lang="en-IN" sz="2800" dirty="0"/>
          </a:p>
          <a:p>
            <a:pPr marL="514350" indent="-514350">
              <a:buFont typeface="+mj-lt"/>
              <a:buAutoNum type="arabicPeriod"/>
            </a:pPr>
            <a:r>
              <a:rPr lang="en-IN" sz="2800" dirty="0"/>
              <a:t>Driver Module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/>
              <a:t>Vehicle Module</a:t>
            </a:r>
          </a:p>
        </p:txBody>
      </p:sp>
    </p:spTree>
    <p:extLst>
      <p:ext uri="{BB962C8B-B14F-4D97-AF65-F5344CB8AC3E}">
        <p14:creationId xmlns:p14="http://schemas.microsoft.com/office/powerpoint/2010/main" val="346052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Admin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18490"/>
          </a:xfrm>
        </p:spPr>
        <p:txBody>
          <a:bodyPr>
            <a:normAutofit fontScale="77500" lnSpcReduction="20000"/>
          </a:bodyPr>
          <a:lstStyle/>
          <a:p>
            <a:r>
              <a:rPr lang="en-US" sz="3600" dirty="0"/>
              <a:t>Admin is the central controller of the system. It manages clients, </a:t>
            </a:r>
            <a:endParaRPr lang="en-US" sz="900" dirty="0"/>
          </a:p>
          <a:p>
            <a:r>
              <a:rPr lang="en-US" sz="3600" dirty="0" smtClean="0"/>
              <a:t>agents</a:t>
            </a:r>
            <a:r>
              <a:rPr lang="en-US" sz="3600" dirty="0"/>
              <a:t>, drivers, and vehicles to ensure smooth operation</a:t>
            </a:r>
            <a:r>
              <a:rPr lang="en-US" sz="3600" dirty="0" smtClean="0"/>
              <a:t>.</a:t>
            </a:r>
            <a:endParaRPr lang="en-US" sz="2800" dirty="0"/>
          </a:p>
          <a:p>
            <a:r>
              <a:rPr lang="en-IN" sz="3600" b="1" dirty="0"/>
              <a:t>Sub-Modules:</a:t>
            </a:r>
            <a:endParaRPr lang="en-IN" sz="3600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Login &amp; Authentication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User Management (approve/reject requests)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Booking  Management (add/update/delete agents)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Driver Management (assign trips, manage availability)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Vehicle Management (add/update vehicles, maintenance records)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Report Generation</a:t>
            </a:r>
          </a:p>
          <a:p>
            <a:endParaRPr lang="en-US" sz="2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974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 User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Handles user registration login profile management , and booking requests.</a:t>
            </a:r>
            <a:endParaRPr lang="en-US" dirty="0" smtClean="0"/>
          </a:p>
          <a:p>
            <a:r>
              <a:rPr lang="en-US" sz="2800" b="1" dirty="0"/>
              <a:t>Sub-Modules</a:t>
            </a:r>
            <a:r>
              <a:rPr lang="en-US" sz="2800" b="1" dirty="0" smtClean="0"/>
              <a:t>:-</a:t>
            </a: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Registration &amp; Login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Booking</a:t>
            </a:r>
          </a:p>
          <a:p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20514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Booking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Manages pickup/drop details, booking confirmation and booking status tracking.</a:t>
            </a:r>
            <a:endParaRPr lang="en-US" sz="2800" dirty="0"/>
          </a:p>
          <a:p>
            <a:r>
              <a:rPr lang="en-US" sz="2800" b="1" dirty="0"/>
              <a:t>Sub-Modules</a:t>
            </a:r>
            <a:r>
              <a:rPr lang="en-US" sz="2800" b="1" dirty="0" smtClean="0"/>
              <a:t>:-</a:t>
            </a: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Booking Validation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Booking Confirmation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Booking Status(Pending/Confirmed/Completed/Canceled)</a:t>
            </a:r>
          </a:p>
        </p:txBody>
      </p:sp>
    </p:spTree>
    <p:extLst>
      <p:ext uri="{BB962C8B-B14F-4D97-AF65-F5344CB8AC3E}">
        <p14:creationId xmlns:p14="http://schemas.microsoft.com/office/powerpoint/2010/main" val="309238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Payment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Calculate fare based on distance , processes payments , and generates invoices.</a:t>
            </a:r>
            <a:endParaRPr lang="en-US" sz="2800" dirty="0"/>
          </a:p>
          <a:p>
            <a:pPr marL="0" indent="0">
              <a:buNone/>
            </a:pPr>
            <a:r>
              <a:rPr lang="en-IN" sz="2800" b="1" dirty="0"/>
              <a:t>Sub-Modules:</a:t>
            </a:r>
            <a:endParaRPr lang="en-IN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Fare Calculation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Payment Processing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Invoice Generation(Payment date/booking ID link)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332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0070C0"/>
                </a:solidFill>
                <a:latin typeface="+mn-lt"/>
              </a:rPr>
              <a:t>Zipcode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 Management 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/>
              <a:t>Stores serviceable zip codes and validate pickup/drop location during booking.</a:t>
            </a:r>
            <a:endParaRPr lang="en-US" sz="2800" dirty="0"/>
          </a:p>
          <a:p>
            <a:pPr marL="0" indent="0">
              <a:buNone/>
            </a:pPr>
            <a:r>
              <a:rPr lang="en-US" sz="2800" b="1" dirty="0"/>
              <a:t>Sub Module:-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err="1"/>
              <a:t>Zipcode</a:t>
            </a:r>
            <a:r>
              <a:rPr lang="en-US" sz="2800" dirty="0"/>
              <a:t> List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Validation</a:t>
            </a:r>
            <a:endParaRPr lang="en-IN" sz="2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363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Driver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Drivers provide services to clients and update trip-related activities</a:t>
            </a:r>
            <a:r>
              <a:rPr lang="en-US" sz="2800" dirty="0" smtClean="0"/>
              <a:t>.</a:t>
            </a:r>
            <a:endParaRPr lang="en-US" sz="2800" dirty="0"/>
          </a:p>
          <a:p>
            <a:pPr marL="0" indent="0">
              <a:buNone/>
            </a:pPr>
            <a:r>
              <a:rPr lang="en-US" sz="2800" b="1" dirty="0"/>
              <a:t>Sub-Modules</a:t>
            </a:r>
            <a:r>
              <a:rPr lang="en-US" sz="2800" b="1" dirty="0" smtClean="0"/>
              <a:t>:-</a:t>
            </a: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Driver registration(by admin)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Assign driver to booking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Driver availability status(Available/busy)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162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Vehicle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Vehicles are managed as system resources for providing services</a:t>
            </a:r>
            <a:r>
              <a:rPr lang="en-US" sz="2800" dirty="0" smtClean="0"/>
              <a:t>.</a:t>
            </a:r>
            <a:endParaRPr lang="en-US" sz="2800" dirty="0"/>
          </a:p>
          <a:p>
            <a:pPr marL="0" indent="0">
              <a:buNone/>
            </a:pPr>
            <a:r>
              <a:rPr lang="en-IN" sz="2800" b="1" dirty="0"/>
              <a:t>Sub-Modules</a:t>
            </a:r>
            <a:r>
              <a:rPr lang="en-IN" sz="2800" b="1" dirty="0" smtClean="0"/>
              <a:t>:-</a:t>
            </a:r>
            <a:endParaRPr lang="en-IN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Vehicle List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Vehicle </a:t>
            </a:r>
            <a:r>
              <a:rPr lang="en-US" sz="2800" dirty="0" smtClean="0"/>
              <a:t>Assignment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23621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Data Dictionary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User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Booking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err="1" smtClean="0"/>
              <a:t>Zipcode</a:t>
            </a:r>
            <a:endParaRPr lang="en-US" sz="28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Payment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Vehicle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Driver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Admin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77362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Calibri"/>
                <a:ea typeface="Calibri Light"/>
                <a:cs typeface="Calibri Light"/>
              </a:rPr>
              <a:t>Introduction:-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system is controlled by the </a:t>
            </a:r>
            <a:r>
              <a:rPr lang="en-US" sz="2800" b="1" dirty="0"/>
              <a:t>Admin</a:t>
            </a:r>
            <a:r>
              <a:rPr lang="en-US" sz="2800" dirty="0"/>
              <a:t>, who manages User </a:t>
            </a:r>
            <a:r>
              <a:rPr lang="en-US" sz="2800" dirty="0" err="1" smtClean="0"/>
              <a:t>approvals,and</a:t>
            </a:r>
            <a:r>
              <a:rPr lang="en-US" sz="2800" dirty="0" smtClean="0"/>
              <a:t> </a:t>
            </a:r>
            <a:r>
              <a:rPr lang="en-US" sz="2800" dirty="0"/>
              <a:t>provides drivers and vehicles. Admin ensures smooth coordination so that every request is handled quickly and efficiently.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      “Admin at the center, service made simpler.”</a:t>
            </a:r>
            <a:endParaRPr lang="en-IN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95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0C5298C-B84E-0E50-FE95-1BF8A9D4B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118872"/>
            <a:ext cx="11353800" cy="169068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1 :- User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8DA76C1D-FB19-6A2B-414D-6D681F8887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9221300"/>
              </p:ext>
            </p:extLst>
          </p:nvPr>
        </p:nvGraphicFramePr>
        <p:xfrm>
          <a:off x="1188720" y="1995709"/>
          <a:ext cx="9393840" cy="357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xmlns="" val="310070793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xmlns="" val="323771622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xmlns="" val="332194731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xmlns="" val="741445687"/>
                    </a:ext>
                  </a:extLst>
                </a:gridCol>
                <a:gridCol w="2383440">
                  <a:extLst>
                    <a:ext uri="{9D8B030D-6E8A-4147-A177-3AD203B41FA5}">
                      <a16:colId xmlns:a16="http://schemas.microsoft.com/office/drawing/2014/main" xmlns="" val="26360671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645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 ID to identify each user.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54183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Full name of the user.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05682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User’s</a:t>
                      </a:r>
                      <a:r>
                        <a:rPr lang="fr-FR" dirty="0"/>
                        <a:t> unique email for login/communication.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63255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Contact number for calls or verification.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826186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password</a:t>
                      </a:r>
                      <a:br>
                        <a:rPr lang="en-IN" dirty="0" smtClean="0"/>
                      </a:b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Encrypted password for account security.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8655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533D78-D2AB-79D5-7B52-C9F968636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888" y="-925000"/>
            <a:ext cx="11353800" cy="169068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2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:- Booking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2A1EB2DC-8561-39F1-B807-F633D9A178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0255594"/>
              </p:ext>
            </p:extLst>
          </p:nvPr>
        </p:nvGraphicFramePr>
        <p:xfrm>
          <a:off x="838200" y="741276"/>
          <a:ext cx="10692384" cy="5963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8477">
                  <a:extLst>
                    <a:ext uri="{9D8B030D-6E8A-4147-A177-3AD203B41FA5}">
                      <a16:colId xmlns:a16="http://schemas.microsoft.com/office/drawing/2014/main" xmlns="" val="2966279042"/>
                    </a:ext>
                  </a:extLst>
                </a:gridCol>
                <a:gridCol w="2138477">
                  <a:extLst>
                    <a:ext uri="{9D8B030D-6E8A-4147-A177-3AD203B41FA5}">
                      <a16:colId xmlns:a16="http://schemas.microsoft.com/office/drawing/2014/main" xmlns="" val="3633054152"/>
                    </a:ext>
                  </a:extLst>
                </a:gridCol>
                <a:gridCol w="1555398">
                  <a:extLst>
                    <a:ext uri="{9D8B030D-6E8A-4147-A177-3AD203B41FA5}">
                      <a16:colId xmlns:a16="http://schemas.microsoft.com/office/drawing/2014/main" xmlns="" val="587088508"/>
                    </a:ext>
                  </a:extLst>
                </a:gridCol>
                <a:gridCol w="2328697">
                  <a:extLst>
                    <a:ext uri="{9D8B030D-6E8A-4147-A177-3AD203B41FA5}">
                      <a16:colId xmlns:a16="http://schemas.microsoft.com/office/drawing/2014/main" xmlns="" val="3662074246"/>
                    </a:ext>
                  </a:extLst>
                </a:gridCol>
                <a:gridCol w="2531335">
                  <a:extLst>
                    <a:ext uri="{9D8B030D-6E8A-4147-A177-3AD203B41FA5}">
                      <a16:colId xmlns:a16="http://schemas.microsoft.com/office/drawing/2014/main" xmlns="" val="1550203594"/>
                    </a:ext>
                  </a:extLst>
                </a:gridCol>
              </a:tblGrid>
              <a:tr h="34611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87364396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booking_id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booking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57500088"/>
                  </a:ext>
                </a:extLst>
              </a:tr>
              <a:tr h="865275">
                <a:tc>
                  <a:txBody>
                    <a:bodyPr/>
                    <a:lstStyle/>
                    <a:p>
                      <a:r>
                        <a:rPr lang="en-IN" dirty="0" err="1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User</a:t>
                      </a:r>
                    </a:p>
                    <a:p>
                      <a:r>
                        <a:rPr lang="en-IN" dirty="0"/>
                        <a:t>Links booking to customer.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65333760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pickup_city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City where items will be picked 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42608772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pickup_zipcode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ZIP code for pickup 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73994412"/>
                  </a:ext>
                </a:extLst>
              </a:tr>
              <a:tr h="477020">
                <a:tc>
                  <a:txBody>
                    <a:bodyPr/>
                    <a:lstStyle/>
                    <a:p>
                      <a:r>
                        <a:rPr lang="en-IN" dirty="0" err="1"/>
                        <a:t>pickup_address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Full pickup 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62394592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drop_city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Destination city for delivery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26818441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drop_zipcode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ZIP code for drop 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6106153"/>
                  </a:ext>
                </a:extLst>
              </a:tr>
              <a:tr h="346110">
                <a:tc>
                  <a:txBody>
                    <a:bodyPr/>
                    <a:lstStyle/>
                    <a:p>
                      <a:r>
                        <a:rPr lang="en-IN" dirty="0" err="1"/>
                        <a:t>drop_address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Full drop 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05800137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 and time of scheduled shifting.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697069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023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3DA37D-D6AF-8620-5B00-C881866D3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874" y="-845344"/>
            <a:ext cx="11353800" cy="1690688"/>
          </a:xfrm>
        </p:spPr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Table 2 :- Booking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C2ED8293-8C43-48E4-9EF4-06519E2DCE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061166"/>
              </p:ext>
            </p:extLst>
          </p:nvPr>
        </p:nvGraphicFramePr>
        <p:xfrm>
          <a:off x="587033" y="845344"/>
          <a:ext cx="10883618" cy="530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xmlns="" val="32190373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2087146600"/>
                    </a:ext>
                  </a:extLst>
                </a:gridCol>
                <a:gridCol w="1669150">
                  <a:extLst>
                    <a:ext uri="{9D8B030D-6E8A-4147-A177-3AD203B41FA5}">
                      <a16:colId xmlns:a16="http://schemas.microsoft.com/office/drawing/2014/main" xmlns="" val="158801269"/>
                    </a:ext>
                  </a:extLst>
                </a:gridCol>
                <a:gridCol w="2214694">
                  <a:extLst>
                    <a:ext uri="{9D8B030D-6E8A-4147-A177-3AD203B41FA5}">
                      <a16:colId xmlns:a16="http://schemas.microsoft.com/office/drawing/2014/main" xmlns="" val="3386024765"/>
                    </a:ext>
                  </a:extLst>
                </a:gridCol>
                <a:gridCol w="2793534">
                  <a:extLst>
                    <a:ext uri="{9D8B030D-6E8A-4147-A177-3AD203B41FA5}">
                      <a16:colId xmlns:a16="http://schemas.microsoft.com/office/drawing/2014/main" xmlns="" val="12461411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20929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 slot(</a:t>
                      </a:r>
                      <a:r>
                        <a:rPr lang="en-IN" dirty="0" err="1"/>
                        <a:t>Morning,Noon,Evening</a:t>
                      </a:r>
                      <a:r>
                        <a:rPr lang="en-I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14094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Type of vehicle </a:t>
                      </a:r>
                      <a:r>
                        <a:rPr lang="en-IN" dirty="0" err="1"/>
                        <a:t>requied</a:t>
                      </a:r>
                      <a:r>
                        <a:rPr lang="en-IN" dirty="0"/>
                        <a:t> for shifting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206204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driver_id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Driver</a:t>
                      </a:r>
                    </a:p>
                    <a:p>
                      <a:r>
                        <a:rPr lang="en-IN" dirty="0"/>
                        <a:t>Assigned driver for the booking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08017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Vehicle</a:t>
                      </a:r>
                    </a:p>
                    <a:p>
                      <a:r>
                        <a:rPr lang="en-IN" dirty="0"/>
                        <a:t>Assigned vehicle for the booking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2370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‘Pending’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Booking status(</a:t>
                      </a:r>
                      <a:r>
                        <a:rPr lang="en-IN" dirty="0" err="1"/>
                        <a:t>Pending,Confirmed,Completed,Cancelled</a:t>
                      </a:r>
                      <a:r>
                        <a:rPr lang="en-I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03468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created_at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</a:t>
                      </a:r>
                      <a:r>
                        <a:rPr lang="en-IN" dirty="0" err="1"/>
                        <a:t>Current_Timestamp</a:t>
                      </a:r>
                      <a:r>
                        <a:rPr lang="en-IN" dirty="0"/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 when booking was created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751061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9058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E3A68C-8C03-05B9-09FF-0FC668EF8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20785"/>
            <a:ext cx="11295077" cy="1690688"/>
          </a:xfrm>
        </p:spPr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TABLE 3 :-  </a:t>
            </a:r>
            <a:r>
              <a:rPr lang="en-IN" b="1" dirty="0" err="1">
                <a:solidFill>
                  <a:srgbClr val="0070C0"/>
                </a:solidFill>
                <a:latin typeface="+mn-lt"/>
              </a:rPr>
              <a:t>Zipcode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25B86A0C-C145-30B3-E4F4-6C4CD433BFA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703102" y="2146432"/>
          <a:ext cx="10591975" cy="2452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8395">
                  <a:extLst>
                    <a:ext uri="{9D8B030D-6E8A-4147-A177-3AD203B41FA5}">
                      <a16:colId xmlns:a16="http://schemas.microsoft.com/office/drawing/2014/main" xmlns="" val="3434664374"/>
                    </a:ext>
                  </a:extLst>
                </a:gridCol>
                <a:gridCol w="2118395">
                  <a:extLst>
                    <a:ext uri="{9D8B030D-6E8A-4147-A177-3AD203B41FA5}">
                      <a16:colId xmlns:a16="http://schemas.microsoft.com/office/drawing/2014/main" xmlns="" val="1093720050"/>
                    </a:ext>
                  </a:extLst>
                </a:gridCol>
                <a:gridCol w="2118395">
                  <a:extLst>
                    <a:ext uri="{9D8B030D-6E8A-4147-A177-3AD203B41FA5}">
                      <a16:colId xmlns:a16="http://schemas.microsoft.com/office/drawing/2014/main" xmlns="" val="1928405533"/>
                    </a:ext>
                  </a:extLst>
                </a:gridCol>
                <a:gridCol w="2118395">
                  <a:extLst>
                    <a:ext uri="{9D8B030D-6E8A-4147-A177-3AD203B41FA5}">
                      <a16:colId xmlns:a16="http://schemas.microsoft.com/office/drawing/2014/main" xmlns="" val="3749889972"/>
                    </a:ext>
                  </a:extLst>
                </a:gridCol>
                <a:gridCol w="2118395">
                  <a:extLst>
                    <a:ext uri="{9D8B030D-6E8A-4147-A177-3AD203B41FA5}">
                      <a16:colId xmlns:a16="http://schemas.microsoft.com/office/drawing/2014/main" xmlns="" val="2916023014"/>
                    </a:ext>
                  </a:extLst>
                </a:gridCol>
              </a:tblGrid>
              <a:tr h="454703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50696653"/>
                  </a:ext>
                </a:extLst>
              </a:tr>
              <a:tr h="717207">
                <a:tc>
                  <a:txBody>
                    <a:bodyPr/>
                    <a:lstStyle/>
                    <a:p>
                      <a:r>
                        <a:rPr lang="en-IN" dirty="0" err="1"/>
                        <a:t>zipcode_id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ZIP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38254334"/>
                  </a:ext>
                </a:extLst>
              </a:tr>
              <a:tr h="454703">
                <a:tc>
                  <a:txBody>
                    <a:bodyPr/>
                    <a:lstStyle/>
                    <a:p>
                      <a:r>
                        <a:rPr lang="en-IN" dirty="0" err="1"/>
                        <a:t>zipcode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Postal or ZIP code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48470973"/>
                  </a:ext>
                </a:extLst>
              </a:tr>
              <a:tr h="454703">
                <a:tc>
                  <a:txBody>
                    <a:bodyPr/>
                    <a:lstStyle/>
                    <a:p>
                      <a:r>
                        <a:rPr lang="en-IN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City associated with the ZIP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33901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629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D6322C-06B0-959B-1266-A8639BC9D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-716056"/>
            <a:ext cx="11353800" cy="169068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4 :- Payment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290A0115-C68C-92CB-CB75-6A75F1B496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441414"/>
              </p:ext>
            </p:extLst>
          </p:nvPr>
        </p:nvGraphicFramePr>
        <p:xfrm>
          <a:off x="646176" y="1028834"/>
          <a:ext cx="10515600" cy="567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xmlns="" val="72444541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249536946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295302649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228851875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29834603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71421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payment_id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payment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20314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booking_id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Booking.</a:t>
                      </a:r>
                    </a:p>
                    <a:p>
                      <a:r>
                        <a:rPr lang="en-IN" dirty="0"/>
                        <a:t>Related booking to which the payment is linked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99084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distance_km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DECIMAL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6,2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Distance covered for the booking.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6156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rate_per_km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DECIMAL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Cost per </a:t>
                      </a:r>
                      <a:r>
                        <a:rPr lang="en-IN" dirty="0" err="1"/>
                        <a:t>kilometer</a:t>
                      </a:r>
                      <a:r>
                        <a:rPr lang="en-IN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57964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DECIMAL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It is the total payment amount.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70511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payment_status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‘Pending’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Status of payment (</a:t>
                      </a:r>
                      <a:r>
                        <a:rPr lang="en-IN" dirty="0" err="1"/>
                        <a:t>Paid,Pending,failed</a:t>
                      </a:r>
                      <a:r>
                        <a:rPr lang="en-I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05871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payment_date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=‘</a:t>
                      </a:r>
                      <a:r>
                        <a:rPr lang="en-IN" dirty="0" err="1"/>
                        <a:t>Current_Timestamp</a:t>
                      </a:r>
                      <a:r>
                        <a:rPr lang="en-IN" dirty="0"/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 of when the payment was recorded.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33299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11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CF1F3C-03DF-639F-E7F9-D2F756627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-237744"/>
            <a:ext cx="11353800" cy="169068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5 :- Vehicle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D05311D0-F290-AE2B-61BB-BF80EFE5A299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508433"/>
          <a:ext cx="10515600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xmlns="" val="125900339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341737372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343522374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406201409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2066730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54093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vehicle.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3567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Vehicle registration plate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5830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Type of vehicle (example:- mini truck)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79320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capacity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</a:t>
                      </a:r>
                      <a:r>
                        <a:rPr lang="en-IN" dirty="0" err="1"/>
                        <a:t>Null,Check</a:t>
                      </a:r>
                      <a:r>
                        <a:rPr lang="en-IN" dirty="0"/>
                        <a:t>(capacity&gt;0)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Maximum weight capacity that a vehicle can hold.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35708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‘Available’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Vehicle availability status (Available or Inactive)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08269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9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B36B27-7F87-6AF8-79C7-3CD6DD5C0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0"/>
            <a:ext cx="11035018" cy="118683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6 : Driver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19EDF87B-CF28-6050-405B-CE28CBEBBD76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64250" y="1186838"/>
          <a:ext cx="10515600" cy="531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xmlns="" val="382052709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314723080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96010620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15698210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3185326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47684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driver_id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driver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64725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Driver’s full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4030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Driver’s contact number for communication.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59969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Vehicle</a:t>
                      </a:r>
                    </a:p>
                    <a:p>
                      <a:r>
                        <a:rPr lang="en-IN" dirty="0"/>
                        <a:t>Assigned vehicle for the driver.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071809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‘Available’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Driver’s availability status(</a:t>
                      </a:r>
                      <a:r>
                        <a:rPr lang="en-IN" dirty="0" err="1"/>
                        <a:t>Available,On</a:t>
                      </a:r>
                      <a:r>
                        <a:rPr lang="en-IN" dirty="0"/>
                        <a:t> </a:t>
                      </a:r>
                      <a:r>
                        <a:rPr lang="en-IN" dirty="0" err="1"/>
                        <a:t>Duty,Inactive</a:t>
                      </a:r>
                      <a:r>
                        <a:rPr lang="en-I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27433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created_at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</a:t>
                      </a:r>
                      <a:r>
                        <a:rPr lang="en-IN" dirty="0" err="1"/>
                        <a:t>Current_Timestamp</a:t>
                      </a:r>
                      <a:r>
                        <a:rPr lang="en-IN" dirty="0"/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 when the driver was added.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34565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070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7B1987-DCEC-298A-FBF4-9157F9551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312" y="-680108"/>
            <a:ext cx="10515600" cy="1921497"/>
          </a:xfrm>
        </p:spPr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TABLE 7 :- Admin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59138168-09EE-B39B-15A3-EBEEC09560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1522833"/>
              </p:ext>
            </p:extLst>
          </p:nvPr>
        </p:nvGraphicFramePr>
        <p:xfrm>
          <a:off x="880312" y="1327054"/>
          <a:ext cx="10515600" cy="475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xmlns="" val="359646323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391903588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195865426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85920110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15720541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51727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admin_id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660584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Full name of the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5619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Contact number of the admin.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01194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Admin’s email for login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03355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password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Encrypted admin password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6864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User.</a:t>
                      </a:r>
                    </a:p>
                    <a:p>
                      <a:r>
                        <a:rPr lang="en-IN" dirty="0"/>
                        <a:t>Links admin to user account if shared.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020652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244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xmlns="" id="{ED4F2BF8-D69C-0EF6-B7AD-B3F8A248EC7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26203" y="1800790"/>
          <a:ext cx="9571624" cy="411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xmlns="" val="266428123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xmlns="" val="3629935150"/>
                    </a:ext>
                  </a:extLst>
                </a:gridCol>
                <a:gridCol w="1405524">
                  <a:extLst>
                    <a:ext uri="{9D8B030D-6E8A-4147-A177-3AD203B41FA5}">
                      <a16:colId xmlns:a16="http://schemas.microsoft.com/office/drawing/2014/main" xmlns="" val="797558838"/>
                    </a:ext>
                  </a:extLst>
                </a:gridCol>
                <a:gridCol w="1845676">
                  <a:extLst>
                    <a:ext uri="{9D8B030D-6E8A-4147-A177-3AD203B41FA5}">
                      <a16:colId xmlns:a16="http://schemas.microsoft.com/office/drawing/2014/main" xmlns="" val="1549062543"/>
                    </a:ext>
                  </a:extLst>
                </a:gridCol>
                <a:gridCol w="3069224">
                  <a:extLst>
                    <a:ext uri="{9D8B030D-6E8A-4147-A177-3AD203B41FA5}">
                      <a16:colId xmlns:a16="http://schemas.microsoft.com/office/drawing/2014/main" xmlns="" val="38240605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1261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booking_id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Booking</a:t>
                      </a:r>
                    </a:p>
                    <a:p>
                      <a:r>
                        <a:rPr lang="en-IN" dirty="0"/>
                        <a:t>Booking managed by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4716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payment_id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Referenced from :- Payment</a:t>
                      </a:r>
                    </a:p>
                    <a:p>
                      <a:r>
                        <a:rPr lang="en-IN" dirty="0"/>
                        <a:t>Payment overseen by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32233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Referenced from :- Vehicle</a:t>
                      </a:r>
                    </a:p>
                    <a:p>
                      <a:r>
                        <a:rPr lang="en-IN" dirty="0"/>
                        <a:t>Vehicle managed by the admin.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4586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driver_id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Referenced from :- Driver</a:t>
                      </a:r>
                    </a:p>
                    <a:p>
                      <a:r>
                        <a:rPr lang="en-IN" dirty="0"/>
                        <a:t>Driver assigned by the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85627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created_at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=‘</a:t>
                      </a:r>
                      <a:r>
                        <a:rPr lang="en-IN" dirty="0" err="1"/>
                        <a:t>Current_Timestamp</a:t>
                      </a:r>
                      <a:r>
                        <a:rPr lang="en-IN" dirty="0"/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 when the admin record was created.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5808587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FFA7179-FA8D-1118-1D16-9168F003848F}"/>
              </a:ext>
            </a:extLst>
          </p:cNvPr>
          <p:cNvSpPr txBox="1"/>
          <p:nvPr/>
        </p:nvSpPr>
        <p:spPr>
          <a:xfrm>
            <a:off x="1224625" y="821909"/>
            <a:ext cx="120829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0070C0"/>
                </a:solidFill>
              </a:rPr>
              <a:t>TABLE 7 :- Admin</a:t>
            </a:r>
          </a:p>
        </p:txBody>
      </p:sp>
    </p:spTree>
    <p:extLst>
      <p:ext uri="{BB962C8B-B14F-4D97-AF65-F5344CB8AC3E}">
        <p14:creationId xmlns:p14="http://schemas.microsoft.com/office/powerpoint/2010/main" val="210541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Use-case:- User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400" y="1846263"/>
            <a:ext cx="5935133" cy="4368270"/>
          </a:xfrm>
        </p:spPr>
      </p:pic>
    </p:spTree>
    <p:extLst>
      <p:ext uri="{BB962C8B-B14F-4D97-AF65-F5344CB8AC3E}">
        <p14:creationId xmlns:p14="http://schemas.microsoft.com/office/powerpoint/2010/main" val="87660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Objective:-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provide a centralized system where the Admin manages ,User, </a:t>
            </a:r>
            <a:r>
              <a:rPr lang="en-US" sz="2800" dirty="0" smtClean="0"/>
              <a:t> </a:t>
            </a:r>
            <a:r>
              <a:rPr lang="en-US" sz="2800" dirty="0"/>
              <a:t>drivers, and vehicles.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ensure quick Approval of client requests through Admin monitoring.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assign the right  </a:t>
            </a:r>
            <a:r>
              <a:rPr lang="en-US" sz="2800" dirty="0" smtClean="0"/>
              <a:t>driver</a:t>
            </a:r>
            <a:r>
              <a:rPr lang="en-US" sz="2800" dirty="0"/>
              <a:t>,  and vehicle as per client need.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maintain a proper record of Members, cities and vehicles for smooth operations.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make the process  efficient, reliable, and User </a:t>
            </a:r>
            <a:r>
              <a:rPr lang="en-US" sz="2800" dirty="0" smtClean="0"/>
              <a:t>friendly.</a:t>
            </a:r>
            <a:endParaRPr lang="en-IN" sz="2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161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Use-case:- Admin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432" y="1856423"/>
            <a:ext cx="6547104" cy="4187761"/>
          </a:xfrm>
        </p:spPr>
      </p:pic>
    </p:spTree>
    <p:extLst>
      <p:ext uri="{BB962C8B-B14F-4D97-AF65-F5344CB8AC3E}">
        <p14:creationId xmlns:p14="http://schemas.microsoft.com/office/powerpoint/2010/main" val="77783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Class Diagram:-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1846263"/>
            <a:ext cx="8970433" cy="4419070"/>
          </a:xfrm>
        </p:spPr>
      </p:pic>
    </p:spTree>
    <p:extLst>
      <p:ext uri="{BB962C8B-B14F-4D97-AF65-F5344CB8AC3E}">
        <p14:creationId xmlns:p14="http://schemas.microsoft.com/office/powerpoint/2010/main" val="63876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59152" y="1991606"/>
            <a:ext cx="69311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dirty="0" smtClean="0">
                <a:solidFill>
                  <a:srgbClr val="0070C0"/>
                </a:solidFill>
              </a:rPr>
              <a:t>System Design</a:t>
            </a:r>
            <a:r>
              <a:rPr lang="en-US" sz="7200" b="1" dirty="0">
                <a:solidFill>
                  <a:srgbClr val="0070C0"/>
                </a:solidFill>
              </a:rPr>
              <a:t>: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286863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76" y="590404"/>
            <a:ext cx="11649456" cy="538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84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9" y="504933"/>
            <a:ext cx="11777472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16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9" y="487789"/>
            <a:ext cx="11905488" cy="562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1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" y="380473"/>
            <a:ext cx="11814048" cy="565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7" y="587229"/>
            <a:ext cx="11823192" cy="553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88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1" y="359392"/>
            <a:ext cx="11667744" cy="564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1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" y="367010"/>
            <a:ext cx="11844528" cy="57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46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Existing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System:-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Most of the work is handled manually.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User directly contact drivers </a:t>
            </a:r>
            <a:r>
              <a:rPr lang="en-US" sz="2800" dirty="0" smtClean="0"/>
              <a:t>without </a:t>
            </a:r>
            <a:r>
              <a:rPr lang="en-US" sz="2800" dirty="0"/>
              <a:t>proper approval.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No  center authority ( Admin) to monitor requests.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Records are kept in paper or simple files , not in a system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Difficult to drivers and vehicles properly.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Leads to mismanagement , duplication of data , and delays .</a:t>
            </a:r>
          </a:p>
        </p:txBody>
      </p:sp>
    </p:spTree>
    <p:extLst>
      <p:ext uri="{BB962C8B-B14F-4D97-AF65-F5344CB8AC3E}">
        <p14:creationId xmlns:p14="http://schemas.microsoft.com/office/powerpoint/2010/main" val="60650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312909"/>
            <a:ext cx="11972544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0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421874"/>
            <a:ext cx="11725969" cy="57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52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" y="405112"/>
            <a:ext cx="11899705" cy="564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86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3" y="499345"/>
            <a:ext cx="11939075" cy="565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37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8" y="496170"/>
            <a:ext cx="11808265" cy="566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16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" y="543798"/>
            <a:ext cx="11847635" cy="556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7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8" y="444863"/>
            <a:ext cx="11853985" cy="563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7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6" y="463151"/>
            <a:ext cx="11881417" cy="563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25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24" y="729102"/>
            <a:ext cx="11798740" cy="514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9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" y="519922"/>
            <a:ext cx="11899705" cy="554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6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Problems Of Existing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System:-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No central control</a:t>
            </a:r>
            <a:r>
              <a:rPr lang="en-US" sz="2400" dirty="0"/>
              <a:t> – User directly contact </a:t>
            </a:r>
            <a:r>
              <a:rPr lang="en-US" sz="2400" dirty="0" smtClean="0"/>
              <a:t>drivers, </a:t>
            </a:r>
            <a:r>
              <a:rPr lang="en-US" sz="2400" dirty="0"/>
              <a:t>causing confusion.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Manual process</a:t>
            </a:r>
            <a:r>
              <a:rPr lang="en-US" sz="2400" dirty="0"/>
              <a:t> – increases workload and chances of mistakes.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Poor record management</a:t>
            </a:r>
            <a:r>
              <a:rPr lang="en-US" sz="2400" dirty="0"/>
              <a:t> – data is kept in papers/files, making tracking difficult.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Delays in service</a:t>
            </a:r>
            <a:r>
              <a:rPr lang="en-US" sz="2400" dirty="0"/>
              <a:t> – no proper system to assign drivers or vehicles quickly.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Data duplication</a:t>
            </a:r>
            <a:r>
              <a:rPr lang="en-US" sz="2400" dirty="0"/>
              <a:t> – same information may be recorded multiple times.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Lack of reliability</a:t>
            </a:r>
            <a:r>
              <a:rPr lang="en-US" sz="2400" dirty="0"/>
              <a:t> – miscommunication between clients, agents, and drivers.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No transparency</a:t>
            </a:r>
            <a:r>
              <a:rPr lang="en-US" sz="2400" dirty="0"/>
              <a:t> – clients cannot track the status of their request.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4852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Proposed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System:-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Admin as central controller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Digital record keeping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Quick </a:t>
            </a:r>
            <a:r>
              <a:rPr lang="en-IN" sz="2800" dirty="0" smtClean="0"/>
              <a:t>user </a:t>
            </a:r>
            <a:r>
              <a:rPr lang="en-IN" sz="2800" dirty="0"/>
              <a:t>approval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Proper assignment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Reduced errors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Transparency &amp; reliability</a:t>
            </a:r>
          </a:p>
        </p:txBody>
      </p:sp>
    </p:spTree>
    <p:extLst>
      <p:ext uri="{BB962C8B-B14F-4D97-AF65-F5344CB8AC3E}">
        <p14:creationId xmlns:p14="http://schemas.microsoft.com/office/powerpoint/2010/main" val="32190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Scope:-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Provide a centralized for all users.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Serviceable </a:t>
            </a:r>
            <a:r>
              <a:rPr lang="en-US" sz="2800" dirty="0"/>
              <a:t>ZIP codes within a particular </a:t>
            </a:r>
            <a:r>
              <a:rPr lang="en-US" sz="2800" dirty="0" smtClean="0"/>
              <a:t>city.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digital record-keeping </a:t>
            </a:r>
            <a:r>
              <a:rPr lang="en-IN" sz="28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transparency, reliability, and </a:t>
            </a:r>
            <a:r>
              <a:rPr lang="en-IN" sz="2800" dirty="0" smtClean="0"/>
              <a:t>efficiency.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800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23142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Role of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Admin:-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Login with secure credentials.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Manage user accounts </a:t>
            </a:r>
            <a:r>
              <a:rPr lang="en-IN" sz="2800" dirty="0" smtClean="0"/>
              <a:t>(</a:t>
            </a:r>
            <a:r>
              <a:rPr lang="en-IN" sz="2800" dirty="0" err="1" smtClean="0"/>
              <a:t>user,drivers</a:t>
            </a:r>
            <a:r>
              <a:rPr lang="en-IN" sz="2800" dirty="0"/>
              <a:t>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Approve/Reject </a:t>
            </a:r>
            <a:r>
              <a:rPr lang="en-IN" sz="2800" dirty="0" smtClean="0"/>
              <a:t>user requests</a:t>
            </a:r>
            <a:r>
              <a:rPr lang="en-IN" sz="280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Assign </a:t>
            </a:r>
            <a:r>
              <a:rPr lang="en-US" sz="2800" dirty="0" smtClean="0"/>
              <a:t>drivers</a:t>
            </a:r>
            <a:r>
              <a:rPr lang="en-US" sz="2800" dirty="0"/>
              <a:t>, and vehicles.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Generate and view reports.</a:t>
            </a:r>
          </a:p>
        </p:txBody>
      </p:sp>
    </p:spTree>
    <p:extLst>
      <p:ext uri="{BB962C8B-B14F-4D97-AF65-F5344CB8AC3E}">
        <p14:creationId xmlns:p14="http://schemas.microsoft.com/office/powerpoint/2010/main" val="116950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Role Of User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Register &amp; Login to the system.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Send service request.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View request/approval status</a:t>
            </a:r>
            <a:r>
              <a:rPr lang="en-IN" sz="28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Make payment.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59639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484</TotalTime>
  <Words>1381</Words>
  <Application>Microsoft Office PowerPoint</Application>
  <PresentationFormat>Widescreen</PresentationFormat>
  <Paragraphs>452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Calibri</vt:lpstr>
      <vt:lpstr>Calibri Light</vt:lpstr>
      <vt:lpstr>Wingdings</vt:lpstr>
      <vt:lpstr>Retrospect</vt:lpstr>
      <vt:lpstr>ShiftXpress</vt:lpstr>
      <vt:lpstr>Introduction:-</vt:lpstr>
      <vt:lpstr>Objective:-</vt:lpstr>
      <vt:lpstr>Existing System:-</vt:lpstr>
      <vt:lpstr>Problems Of Existing System:-</vt:lpstr>
      <vt:lpstr>Proposed System:-</vt:lpstr>
      <vt:lpstr>Scope:-</vt:lpstr>
      <vt:lpstr>Role of Admin:-</vt:lpstr>
      <vt:lpstr>Role Of User :-</vt:lpstr>
      <vt:lpstr>Features:-</vt:lpstr>
      <vt:lpstr>Modules &amp; Sub Modules:-</vt:lpstr>
      <vt:lpstr>Admin Module:-</vt:lpstr>
      <vt:lpstr> User Module:-</vt:lpstr>
      <vt:lpstr>Booking Module:-</vt:lpstr>
      <vt:lpstr>Payment Module:-</vt:lpstr>
      <vt:lpstr>Zipcode Management Module:-</vt:lpstr>
      <vt:lpstr>Driver Module:-</vt:lpstr>
      <vt:lpstr>Vehicle Module:-</vt:lpstr>
      <vt:lpstr>Data Dictionary</vt:lpstr>
      <vt:lpstr>Table 1 :- User</vt:lpstr>
      <vt:lpstr>Table 2 :- Booking</vt:lpstr>
      <vt:lpstr>Table 2 :- Booking</vt:lpstr>
      <vt:lpstr>TABLE 3 :-  Zipcode</vt:lpstr>
      <vt:lpstr>Table 4 :- Payment</vt:lpstr>
      <vt:lpstr>Table 5 :- Vehicle </vt:lpstr>
      <vt:lpstr>Table 6 : Driver</vt:lpstr>
      <vt:lpstr>TABLE 7 :- Admin</vt:lpstr>
      <vt:lpstr>PowerPoint Presentation</vt:lpstr>
      <vt:lpstr>Use-case:- User</vt:lpstr>
      <vt:lpstr>Use-case:- Admin</vt:lpstr>
      <vt:lpstr>Class Diagram:-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29</cp:revision>
  <dcterms:created xsi:type="dcterms:W3CDTF">2025-09-11T14:34:22Z</dcterms:created>
  <dcterms:modified xsi:type="dcterms:W3CDTF">2025-09-20T07:41:23Z</dcterms:modified>
</cp:coreProperties>
</file>

<file path=docProps/thumbnail.jpeg>
</file>